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Lst>
  <p:notesMasterIdLst>
    <p:notesMasterId r:id="rId15"/>
  </p:notesMasterIdLst>
  <p:handoutMasterIdLst>
    <p:handoutMasterId r:id="rId16"/>
  </p:handoutMasterIdLst>
  <p:sldIdLst>
    <p:sldId id="2146846860" r:id="rId4"/>
    <p:sldId id="2146846861" r:id="rId5"/>
    <p:sldId id="2147375017" r:id="rId6"/>
    <p:sldId id="2147375018" r:id="rId7"/>
    <p:sldId id="520" r:id="rId8"/>
    <p:sldId id="2146846854" r:id="rId9"/>
    <p:sldId id="2146846855" r:id="rId10"/>
    <p:sldId id="2146846856" r:id="rId11"/>
    <p:sldId id="2146846857" r:id="rId12"/>
    <p:sldId id="518" r:id="rId13"/>
    <p:sldId id="2146846859" r:id="rId14"/>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F71"/>
    <a:srgbClr val="FFFFCC"/>
    <a:srgbClr val="F5E98F"/>
    <a:srgbClr val="F8EE00"/>
    <a:srgbClr val="233BC2"/>
    <a:srgbClr val="F3AA0C"/>
    <a:srgbClr val="CC900A"/>
    <a:srgbClr val="CFD867"/>
    <a:srgbClr val="B2D8AC"/>
    <a:srgbClr val="25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autoAdjust="0"/>
    <p:restoredTop sz="95918" autoAdjust="0"/>
  </p:normalViewPr>
  <p:slideViewPr>
    <p:cSldViewPr snapToGrid="0">
      <p:cViewPr>
        <p:scale>
          <a:sx n="100" d="100"/>
          <a:sy n="100" d="100"/>
        </p:scale>
        <p:origin x="1512" y="656"/>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1/31/22</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1/31/22</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01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890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 xmlns:ma14="http://schemas.microsoft.com/office/mac/drawingml/2011/main"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7.png"/><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7.png"/><Relationship Id="rId2" Type="http://schemas.openxmlformats.org/officeDocument/2006/relationships/slideLayout" Target="../slideLayouts/slideLayout39.xml"/><Relationship Id="rId16"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BMStockTrader"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9.tiff"/><Relationship Id="rId7"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22.xml"/><Relationship Id="rId6" Type="http://schemas.openxmlformats.org/officeDocument/2006/relationships/image" Target="../media/image22.png"/><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customXml" Target="../ink/ink3.xml"/><Relationship Id="rId4" Type="http://schemas.openxmlformats.org/officeDocument/2006/relationships/image" Target="../media/image20.tiff"/><Relationship Id="rId9" Type="http://schemas.openxmlformats.org/officeDocument/2006/relationships/customXml" Target="../ink/ink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4" Type="http://schemas.openxmlformats.org/officeDocument/2006/relationships/hyperlink" Target="https://medium.com/hybrid-cloud-engineering/the-ibm-stock-trader-operator-part-1-usage-9737a04b6848"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3516591"/>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IBM Stock Trader sample for Kubernetes – Basic</a:t>
            </a:r>
          </a:p>
        </p:txBody>
      </p:sp>
      <p:sp>
        <p:nvSpPr>
          <p:cNvPr id="3" name="Rounded Rectangle 2"/>
          <p:cNvSpPr/>
          <p:nvPr/>
        </p:nvSpPr>
        <p:spPr>
          <a:xfrm>
            <a:off x="2226176" y="1877634"/>
            <a:ext cx="1242341"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5632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20445"/>
            <a:ext cx="864008" cy="10347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1784976"/>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57" name="TextBox 56">
            <a:extLst>
              <a:ext uri="{FF2B5EF4-FFF2-40B4-BE49-F238E27FC236}">
                <a16:creationId xmlns:a16="http://schemas.microsoft.com/office/drawing/2014/main" id="{21E87E82-BC6B-B644-BFD8-9E9BEFF7BCC5}"/>
              </a:ext>
            </a:extLst>
          </p:cNvPr>
          <p:cNvSpPr txBox="1"/>
          <p:nvPr/>
        </p:nvSpPr>
        <p:spPr>
          <a:xfrm>
            <a:off x="2226176" y="4184380"/>
            <a:ext cx="9433253" cy="2585323"/>
          </a:xfrm>
          <a:prstGeom prst="rect">
            <a:avLst/>
          </a:prstGeom>
          <a:noFill/>
          <a:ln>
            <a:noFill/>
          </a:ln>
        </p:spPr>
        <p:txBody>
          <a:bodyPr wrap="square" lIns="0" tIns="0" rIns="0" bIns="0" rtlCol="0">
            <a:spAutoFit/>
          </a:bodyPr>
          <a:lstStyle/>
          <a:p>
            <a:r>
              <a:rPr lang="en-US" sz="2000" kern="0" spc="-30" dirty="0">
                <a:latin typeface="Arial"/>
                <a:cs typeface="Arial"/>
              </a:rPr>
              <a:t>This open-source application demonstrates how to build a cloud-native application out of microservices, which connect to services in the cloud.  There is a GitHub org, at </a:t>
            </a:r>
            <a:r>
              <a:rPr lang="en-US" sz="2000" kern="0" spc="-30" dirty="0">
                <a:latin typeface="Arial"/>
                <a:cs typeface="Arial"/>
                <a:hlinkClick r:id="rId3"/>
              </a:rPr>
              <a:t>https://github.com/IBMStockTrader</a:t>
            </a:r>
            <a:r>
              <a:rPr lang="en-US" sz="2000" kern="0" spc="-30" dirty="0">
                <a:latin typeface="Arial"/>
                <a:cs typeface="Arial"/>
              </a:rPr>
              <a:t>, which contains a repository per microservice, as well as an operator repository and a </a:t>
            </a:r>
            <a:r>
              <a:rPr lang="en-US" sz="2000" kern="0" spc="-30" dirty="0" err="1">
                <a:latin typeface="Arial"/>
                <a:cs typeface="Arial"/>
              </a:rPr>
              <a:t>GitOps</a:t>
            </a:r>
            <a:r>
              <a:rPr lang="en-US" sz="2000" kern="0" spc="-30" dirty="0">
                <a:latin typeface="Arial"/>
                <a:cs typeface="Arial"/>
              </a:rPr>
              <a:t> repository.</a:t>
            </a:r>
          </a:p>
          <a:p>
            <a:endParaRPr lang="en-US" sz="800" kern="0" spc="-30" dirty="0">
              <a:latin typeface="Arial"/>
              <a:cs typeface="Arial"/>
            </a:endParaRPr>
          </a:p>
          <a:p>
            <a:r>
              <a:rPr lang="en-US" sz="2000" kern="0" spc="-30" dirty="0">
                <a:latin typeface="Arial"/>
                <a:cs typeface="Arial"/>
              </a:rPr>
              <a:t>When code is committed to a microservice repository, a webhook kicks off a GitHub Action that builds and pushes an image to Quay, and updates a </a:t>
            </a:r>
            <a:r>
              <a:rPr lang="en-US" sz="2000" kern="0" spc="-30" dirty="0" err="1">
                <a:latin typeface="Arial"/>
                <a:cs typeface="Arial"/>
              </a:rPr>
              <a:t>StockTrader</a:t>
            </a:r>
            <a:r>
              <a:rPr lang="en-US" sz="2000" kern="0" spc="-30" dirty="0">
                <a:latin typeface="Arial"/>
                <a:cs typeface="Arial"/>
              </a:rPr>
              <a:t> CR </a:t>
            </a:r>
            <a:r>
              <a:rPr lang="en-US" sz="2000" kern="0" spc="-30" dirty="0" err="1">
                <a:latin typeface="Arial"/>
                <a:cs typeface="Arial"/>
              </a:rPr>
              <a:t>yaml</a:t>
            </a:r>
            <a:r>
              <a:rPr lang="en-US" sz="2000" kern="0" spc="-30" dirty="0">
                <a:latin typeface="Arial"/>
                <a:cs typeface="Arial"/>
              </a:rPr>
              <a:t> in the </a:t>
            </a:r>
            <a:r>
              <a:rPr lang="en-US" sz="2000" kern="0" spc="-30" dirty="0" err="1">
                <a:latin typeface="Arial"/>
                <a:cs typeface="Arial"/>
              </a:rPr>
              <a:t>GitOps</a:t>
            </a:r>
            <a:r>
              <a:rPr lang="en-US" sz="2000" kern="0" spc="-30" dirty="0">
                <a:latin typeface="Arial"/>
                <a:cs typeface="Arial"/>
              </a:rPr>
              <a:t> repo with the tag for the new image, which kicks off another GitHub Action that deploys/updates the application to a Kubernetes cluster in the cloud.</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33" name="Straight Connector 32">
            <a:extLst>
              <a:ext uri="{FF2B5EF4-FFF2-40B4-BE49-F238E27FC236}">
                <a16:creationId xmlns:a16="http://schemas.microsoft.com/office/drawing/2014/main" id="{BEDD5F3C-9965-054D-9390-A4764F4E6717}"/>
              </a:ext>
            </a:extLst>
          </p:cNvPr>
          <p:cNvCxnSpPr>
            <a:cxnSpLocks/>
            <a:endCxn id="29"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cxnSp>
        <p:nvCxnSpPr>
          <p:cNvPr id="35" name="Straight Connector 34">
            <a:extLst>
              <a:ext uri="{FF2B5EF4-FFF2-40B4-BE49-F238E27FC236}">
                <a16:creationId xmlns:a16="http://schemas.microsoft.com/office/drawing/2014/main" id="{BC87B9FB-66AB-3C42-B995-306AE5B7F2F0}"/>
              </a:ext>
            </a:extLst>
          </p:cNvPr>
          <p:cNvCxnSpPr>
            <a:cxnSpLocks/>
            <a:stCxn id="36" idx="3"/>
            <a:endCxn id="44"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5424594C-D2BE-4D4C-83FD-B1A084D4615B}"/>
              </a:ext>
            </a:extLst>
          </p:cNvPr>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8" name="Straight Connector 37">
            <a:extLst>
              <a:ext uri="{FF2B5EF4-FFF2-40B4-BE49-F238E27FC236}">
                <a16:creationId xmlns:a16="http://schemas.microsoft.com/office/drawing/2014/main" id="{0982C3B4-7A82-8942-A7FD-B182C40DD7A7}"/>
              </a:ext>
            </a:extLst>
          </p:cNvPr>
          <p:cNvCxnSpPr>
            <a:cxnSpLocks/>
            <a:endCxn id="34"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FA36CE-E2C4-8843-83D1-9968AB03189A}"/>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Rounded Rectangle 43">
            <a:extLst>
              <a:ext uri="{FF2B5EF4-FFF2-40B4-BE49-F238E27FC236}">
                <a16:creationId xmlns:a16="http://schemas.microsoft.com/office/drawing/2014/main" id="{CB96BCA9-2452-1244-93A1-C176F113427A}"/>
              </a:ext>
            </a:extLst>
          </p:cNvPr>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cxnSp>
        <p:nvCxnSpPr>
          <p:cNvPr id="45" name="Straight Connector 44">
            <a:extLst>
              <a:ext uri="{FF2B5EF4-FFF2-40B4-BE49-F238E27FC236}">
                <a16:creationId xmlns:a16="http://schemas.microsoft.com/office/drawing/2014/main" id="{CAE595F7-10E9-2846-99C0-93C077B6CA2F}"/>
              </a:ext>
            </a:extLst>
          </p:cNvPr>
          <p:cNvCxnSpPr>
            <a:cxnSpLocks/>
            <a:stCxn id="29" idx="3"/>
            <a:endCxn id="36"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7" name="TextBox 46">
            <a:extLst>
              <a:ext uri="{FF2B5EF4-FFF2-40B4-BE49-F238E27FC236}">
                <a16:creationId xmlns:a16="http://schemas.microsoft.com/office/drawing/2014/main" id="{66284C7E-179F-B047-A0FC-62530F2FA76B}"/>
              </a:ext>
            </a:extLst>
          </p:cNvPr>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8" name="TextBox 47">
            <a:extLst>
              <a:ext uri="{FF2B5EF4-FFF2-40B4-BE49-F238E27FC236}">
                <a16:creationId xmlns:a16="http://schemas.microsoft.com/office/drawing/2014/main" id="{98B10AA0-BDEE-6648-9818-19A1FB288FEF}"/>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Tree>
    <p:extLst>
      <p:ext uri="{BB962C8B-B14F-4D97-AF65-F5344CB8AC3E}">
        <p14:creationId xmlns:p14="http://schemas.microsoft.com/office/powerpoint/2010/main" val="34352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59009" y="2643657"/>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487552" y="243843"/>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03976" y="1193903"/>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11626" y="1731134"/>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43842" y="1097923"/>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696107" y="2319782"/>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29926" y="2318528"/>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40067" y="2329751"/>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31067" y="23207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29267" y="2341991"/>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20267" y="2332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50147" y="2318591"/>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41147" y="2309591"/>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08301" y="2437596"/>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487552" y="3818509"/>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209739" y="4764353"/>
            <a:ext cx="5740400" cy="1200329"/>
          </a:xfrm>
          <a:prstGeom prst="rect">
            <a:avLst/>
          </a:prstGeom>
          <a:noFill/>
        </p:spPr>
        <p:txBody>
          <a:bodyPr wrap="square" rtlCol="0">
            <a:spAutoFit/>
          </a:bodyPr>
          <a:lstStyle/>
          <a:p>
            <a:pPr algn="r" defTabSz="914400"/>
            <a:r>
              <a:rPr lang="en-US" sz="1800" b="1" dirty="0">
                <a:solidFill>
                  <a:srgbClr val="0057FF"/>
                </a:solidFill>
                <a:latin typeface="Calibri" panose="020F0502020204030204"/>
              </a:rPr>
              <a:t>IBM</a:t>
            </a:r>
            <a:r>
              <a:rPr lang="en-US" sz="1800" dirty="0">
                <a:solidFill>
                  <a:prstClr val="black"/>
                </a:solidFill>
                <a:latin typeface="Calibri" panose="020F0502020204030204"/>
              </a:rPr>
              <a:t>:  </a:t>
            </a:r>
            <a:r>
              <a:rPr lang="en-US" sz="1800" dirty="0">
                <a:solidFill>
                  <a:srgbClr val="00FF00"/>
                </a:solidFill>
                <a:latin typeface="Calibri" panose="020F0502020204030204"/>
              </a:rPr>
              <a:t>$138.56</a:t>
            </a:r>
          </a:p>
          <a:p>
            <a:pPr algn="r" defTabSz="914400"/>
            <a:r>
              <a:rPr lang="en-US" sz="1800" b="1" dirty="0">
                <a:solidFill>
                  <a:srgbClr val="FF0000"/>
                </a:solidFill>
                <a:latin typeface="Calibri" panose="020F0502020204030204"/>
              </a:rPr>
              <a:t>RHT</a:t>
            </a:r>
            <a:r>
              <a:rPr lang="en-US" sz="1800" dirty="0">
                <a:solidFill>
                  <a:prstClr val="black"/>
                </a:solidFill>
                <a:latin typeface="Calibri" panose="020F0502020204030204"/>
              </a:rPr>
              <a:t>:  $181.58</a:t>
            </a:r>
          </a:p>
          <a:p>
            <a:pPr algn="r" defTabSz="914400"/>
            <a:r>
              <a:rPr lang="en-US" sz="1800" b="1" dirty="0">
                <a:solidFill>
                  <a:prstClr val="black"/>
                </a:solidFill>
                <a:latin typeface="Calibri" panose="020F0502020204030204"/>
              </a:rPr>
              <a:t>TSLA</a:t>
            </a:r>
            <a:r>
              <a:rPr lang="en-US" sz="1800" dirty="0">
                <a:solidFill>
                  <a:prstClr val="black"/>
                </a:solidFill>
                <a:latin typeface="Calibri" panose="020F0502020204030204"/>
              </a:rPr>
              <a:t>: $288.96</a:t>
            </a:r>
          </a:p>
          <a:p>
            <a:pPr algn="r" defTabSz="914400"/>
            <a:r>
              <a:rPr lang="en-US" sz="1800" b="1" dirty="0">
                <a:solidFill>
                  <a:srgbClr val="0057FF"/>
                </a:solidFill>
                <a:latin typeface="Calibri" panose="020F0502020204030204"/>
              </a:rPr>
              <a:t>FB</a:t>
            </a:r>
            <a:r>
              <a:rPr lang="en-US" sz="1800" dirty="0">
                <a:solidFill>
                  <a:prstClr val="black"/>
                </a:solidFill>
                <a:latin typeface="Calibri" panose="020F0502020204030204"/>
              </a:rPr>
              <a:t>:    </a:t>
            </a:r>
            <a:r>
              <a:rPr lang="en-US" sz="1800" dirty="0">
                <a:solidFill>
                  <a:srgbClr val="FF0000"/>
                </a:solidFill>
                <a:latin typeface="Calibri" panose="020F0502020204030204"/>
              </a:rPr>
              <a:t> $173.37</a:t>
            </a:r>
          </a:p>
        </p:txBody>
      </p:sp>
    </p:spTree>
    <p:extLst>
      <p:ext uri="{BB962C8B-B14F-4D97-AF65-F5344CB8AC3E}">
        <p14:creationId xmlns:p14="http://schemas.microsoft.com/office/powerpoint/2010/main" val="395997449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5"/>
            <a:ext cx="1985497" cy="58038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78281" cy="830740"/>
          </a:xfrm>
        </p:spPr>
        <p:txBody>
          <a:bodyPr/>
          <a:lstStyle/>
          <a:p>
            <a:r>
              <a:rPr lang="en-US" sz="2699" dirty="0"/>
              <a:t>IBM Stock Trader sample for Kubernetes – with optional pieces</a:t>
            </a:r>
          </a:p>
        </p:txBody>
      </p:sp>
      <p:sp>
        <p:nvSpPr>
          <p:cNvPr id="3" name="Rounded Rectangle 2"/>
          <p:cNvSpPr/>
          <p:nvPr/>
        </p:nvSpPr>
        <p:spPr>
          <a:xfrm>
            <a:off x="2224639" y="1875376"/>
            <a:ext cx="1238468"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5" name="Rounded Rectangle 4"/>
          <p:cNvSpPr/>
          <p:nvPr/>
        </p:nvSpPr>
        <p:spPr>
          <a:xfrm>
            <a:off x="4430521" y="2969596"/>
            <a:ext cx="1142702" cy="574549"/>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4392950" y="891832"/>
            <a:ext cx="1142702" cy="685621"/>
          </a:xfrm>
          <a:prstGeom prst="roundRect">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8898982" y="3516438"/>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IEX</a:t>
            </a:r>
          </a:p>
        </p:txBody>
      </p:sp>
      <p:sp>
        <p:nvSpPr>
          <p:cNvPr id="9" name="Rounded Rectangle 8"/>
          <p:cNvSpPr/>
          <p:nvPr/>
        </p:nvSpPr>
        <p:spPr>
          <a:xfrm>
            <a:off x="10905558" y="4963444"/>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a:t>
            </a:r>
          </a:p>
        </p:txBody>
      </p:sp>
      <p:cxnSp>
        <p:nvCxnSpPr>
          <p:cNvPr id="11" name="Straight Connector 10"/>
          <p:cNvCxnSpPr>
            <a:cxnSpLocks/>
            <a:stCxn id="3" idx="2"/>
            <a:endCxn id="97" idx="0"/>
          </p:cNvCxnSpPr>
          <p:nvPr/>
        </p:nvCxnSpPr>
        <p:spPr>
          <a:xfrm>
            <a:off x="2843873" y="2560997"/>
            <a:ext cx="1780"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73223" y="3256871"/>
            <a:ext cx="3325759" cy="60237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9466" y="29124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flipV="1">
            <a:off x="1362168" y="2218187"/>
            <a:ext cx="862471" cy="10370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sp>
        <p:nvSpPr>
          <p:cNvPr id="29" name="Rounded Rectangle 28"/>
          <p:cNvSpPr/>
          <p:nvPr/>
        </p:nvSpPr>
        <p:spPr>
          <a:xfrm>
            <a:off x="8868917" y="5565482"/>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IBM Cloud Functions</a:t>
            </a:r>
            <a:endParaRPr lang="en-US" sz="1300" dirty="0">
              <a:solidFill>
                <a:prstClr val="white"/>
              </a:solidFill>
              <a:latin typeface="Arial"/>
            </a:endParaRPr>
          </a:p>
        </p:txBody>
      </p:sp>
      <p:cxnSp>
        <p:nvCxnSpPr>
          <p:cNvPr id="37" name="Straight Connector 36"/>
          <p:cNvCxnSpPr>
            <a:cxnSpLocks/>
            <a:stCxn id="30" idx="3"/>
            <a:endCxn id="8"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94427" y="5306255"/>
            <a:ext cx="811131" cy="6020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06458" y="3576525"/>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30" name="Rounded Rectangle 29"/>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2" name="Straight Connector 31"/>
          <p:cNvCxnSpPr>
            <a:cxnSpLocks/>
            <a:stCxn id="142" idx="3"/>
            <a:endCxn id="26"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flipH="1">
            <a:off x="4997143" y="3544145"/>
            <a:ext cx="4729" cy="4196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2" name="TextBox 41"/>
          <p:cNvSpPr txBox="1"/>
          <p:nvPr/>
        </p:nvSpPr>
        <p:spPr>
          <a:xfrm>
            <a:off x="8011766" y="2181275"/>
            <a:ext cx="96860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Insert, Select,</a:t>
            </a:r>
          </a:p>
          <a:p>
            <a:pPr defTabSz="913965"/>
            <a:r>
              <a:rPr lang="en-US" sz="1200" i="1" kern="0" spc="-30" dirty="0">
                <a:solidFill>
                  <a:prstClr val="black"/>
                </a:solidFill>
                <a:latin typeface="Arial"/>
                <a:cs typeface="Arial"/>
              </a:rPr>
              <a:t>Update, Delete</a:t>
            </a:r>
          </a:p>
        </p:txBody>
      </p:sp>
      <p:sp>
        <p:nvSpPr>
          <p:cNvPr id="45" name="Rounded Rectangle 44"/>
          <p:cNvSpPr/>
          <p:nvPr/>
        </p:nvSpPr>
        <p:spPr>
          <a:xfrm>
            <a:off x="6388861" y="1377660"/>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endCxn id="45" idx="1"/>
          </p:cNvCxnSpPr>
          <p:nvPr/>
        </p:nvCxnSpPr>
        <p:spPr>
          <a:xfrm>
            <a:off x="5560766" y="1244537"/>
            <a:ext cx="828095" cy="42874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075921" y="1667207"/>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30"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29" idx="1"/>
          </p:cNvCxnSpPr>
          <p:nvPr/>
        </p:nvCxnSpPr>
        <p:spPr>
          <a:xfrm>
            <a:off x="7547470" y="5298693"/>
            <a:ext cx="1321447" cy="6096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73365" y="5020217"/>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flipH="1">
            <a:off x="4980035" y="4649463"/>
            <a:ext cx="17109" cy="3707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196732" y="3986126"/>
            <a:ext cx="1297841" cy="685621"/>
          </a:xfrm>
          <a:prstGeom prst="roundRect">
            <a:avLst/>
          </a:prstGeom>
          <a:solidFill>
            <a:srgbClr val="F8EE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Tradr (Node UI)</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0"/>
            <a:endCxn id="97" idx="2"/>
          </p:cNvCxnSpPr>
          <p:nvPr/>
        </p:nvCxnSpPr>
        <p:spPr>
          <a:xfrm flipV="1">
            <a:off x="2845653" y="3599860"/>
            <a:ext cx="0" cy="3862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a:off x="1362168" y="3255211"/>
            <a:ext cx="834564" cy="10737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57212"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586702" y="5363027"/>
            <a:ext cx="609447" cy="37627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08314"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9834" y="198205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1901" y="5070561"/>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68487" y="546447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02173" y="4402848"/>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93186" y="2716681"/>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5979884" y="1254371"/>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77622"/>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1056" y="3982253"/>
            <a:ext cx="1650612" cy="2769861"/>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cs typeface="Arial"/>
              </a:rPr>
              <a:t>Purple</a:t>
            </a:r>
            <a:r>
              <a:rPr lang="en-US" sz="1600" kern="0" spc="-30" dirty="0">
                <a:solidFill>
                  <a:prstClr val="black"/>
                </a:solidFill>
                <a:cs typeface="Arial"/>
              </a:rPr>
              <a:t>:</a:t>
            </a:r>
            <a:br>
              <a:rPr lang="en-US" sz="1600" kern="0" spc="-30" dirty="0">
                <a:solidFill>
                  <a:prstClr val="black"/>
                </a:solidFill>
                <a:cs typeface="Arial"/>
              </a:rPr>
            </a:br>
            <a:r>
              <a:rPr lang="en-US" sz="1600" kern="0" spc="-30" dirty="0">
                <a:solidFill>
                  <a:prstClr val="black"/>
                </a:solidFil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flipV="1">
            <a:off x="3446122" y="3256871"/>
            <a:ext cx="984399" cy="17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25955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a:endCxn id="56" idx="1"/>
          </p:cNvCxnSpPr>
          <p:nvPr/>
        </p:nvCxnSpPr>
        <p:spPr>
          <a:xfrm>
            <a:off x="5539967" y="4087222"/>
            <a:ext cx="3262206" cy="7793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291937" y="453473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stCxn id="5" idx="3"/>
            <a:endCxn id="210" idx="1"/>
          </p:cNvCxnSpPr>
          <p:nvPr/>
        </p:nvCxnSpPr>
        <p:spPr>
          <a:xfrm flipV="1">
            <a:off x="5573223" y="2938361"/>
            <a:ext cx="3263072" cy="31851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329B9B-DF35-2840-9B21-C13DA18A2B3E}"/>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Tree>
    <p:extLst>
      <p:ext uri="{BB962C8B-B14F-4D97-AF65-F5344CB8AC3E}">
        <p14:creationId xmlns:p14="http://schemas.microsoft.com/office/powerpoint/2010/main" val="408543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1E5366F-30F0-614C-9585-49406B101510}"/>
              </a:ext>
            </a:extLst>
          </p:cNvPr>
          <p:cNvSpPr/>
          <p:nvPr/>
        </p:nvSpPr>
        <p:spPr>
          <a:xfrm>
            <a:off x="6210530"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AWS Services</a:t>
            </a:r>
          </a:p>
        </p:txBody>
      </p:sp>
      <p:sp>
        <p:nvSpPr>
          <p:cNvPr id="4" name="Rectangle 3"/>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p:cNvSpPr>
            <a:spLocks noGrp="1"/>
          </p:cNvSpPr>
          <p:nvPr>
            <p:ph type="title"/>
          </p:nvPr>
        </p:nvSpPr>
        <p:spPr>
          <a:xfrm>
            <a:off x="170720" y="93990"/>
            <a:ext cx="9174597" cy="430775"/>
          </a:xfrm>
        </p:spPr>
        <p:txBody>
          <a:bodyPr/>
          <a:lstStyle/>
          <a:p>
            <a:r>
              <a:rPr lang="en-US" sz="2799" dirty="0">
                <a:latin typeface="IBM Plex Sans" panose="020B0503050203000203" pitchFamily="34" charset="0"/>
              </a:rPr>
              <a:t>Stock Trader using hyperscaler services – AWS</a:t>
            </a:r>
          </a:p>
        </p:txBody>
      </p:sp>
      <p:sp>
        <p:nvSpPr>
          <p:cNvPr id="5" name="Rounded Rectangle 4"/>
          <p:cNvSpPr/>
          <p:nvPr/>
        </p:nvSpPr>
        <p:spPr>
          <a:xfrm>
            <a:off x="4395688" y="372854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p:cNvSpPr/>
          <p:nvPr/>
        </p:nvSpPr>
        <p:spPr>
          <a:xfrm>
            <a:off x="4361001" y="1046505"/>
            <a:ext cx="1142702"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p:cNvSpPr/>
          <p:nvPr/>
        </p:nvSpPr>
        <p:spPr>
          <a:xfrm>
            <a:off x="10934992" y="4129098"/>
            <a:ext cx="1005578" cy="685621"/>
          </a:xfrm>
          <a:prstGeom prst="roundRect">
            <a:avLst/>
          </a:prstGeom>
          <a:solidFill>
            <a:srgbClr val="FFA5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IEX</a:t>
            </a:r>
          </a:p>
        </p:txBody>
      </p:sp>
      <p:sp>
        <p:nvSpPr>
          <p:cNvPr id="9" name="Rounded Rectangle 8"/>
          <p:cNvSpPr/>
          <p:nvPr/>
        </p:nvSpPr>
        <p:spPr>
          <a:xfrm>
            <a:off x="10905558" y="5049364"/>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a:t>
            </a:r>
            <a:endParaRPr lang="en-US" sz="1899" dirty="0">
              <a:solidFill>
                <a:prstClr val="white"/>
              </a:solidFill>
              <a:latin typeface="IBM Plex Sans" panose="020B0503050203000203" pitchFamily="34" charset="0"/>
            </a:endParaRPr>
          </a:p>
        </p:txBody>
      </p:sp>
      <p:cxnSp>
        <p:nvCxnSpPr>
          <p:cNvPr id="11" name="Straight Connector 10"/>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V="1">
            <a:off x="4928211" y="1732126"/>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34031" y="1555617"/>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POST/GET</a:t>
            </a:r>
          </a:p>
        </p:txBody>
      </p:sp>
      <p:sp>
        <p:nvSpPr>
          <p:cNvPr id="29" name="Rounded Rectangle 28"/>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p:cNvCxnSpPr>
            <a:cxnSpLocks/>
            <a:endCxn id="8" idx="1"/>
          </p:cNvCxnSpPr>
          <p:nvPr/>
        </p:nvCxnSpPr>
        <p:spPr>
          <a:xfrm flipV="1">
            <a:off x="10038083" y="4471909"/>
            <a:ext cx="896909"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438037" y="2281285"/>
            <a:ext cx="56122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Publish</a:t>
            </a:r>
          </a:p>
        </p:txBody>
      </p:sp>
      <p:sp>
        <p:nvSpPr>
          <p:cNvPr id="30" name="Rounded Rectangle 29"/>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p:cNvCxnSpPr>
            <a:cxnSpLocks/>
            <a:stCxn id="142" idx="3"/>
            <a:endCxn id="30" idx="1"/>
          </p:cNvCxnSpPr>
          <p:nvPr/>
        </p:nvCxnSpPr>
        <p:spPr>
          <a:xfrm flipV="1">
            <a:off x="5499562" y="1714331"/>
            <a:ext cx="1578912" cy="66363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p:cNvCxnSpPr>
            <a:cxnSpLocks/>
          </p:cNvCxnSpPr>
          <p:nvPr/>
        </p:nvCxnSpPr>
        <p:spPr>
          <a:xfrm>
            <a:off x="5542922" y="4225743"/>
            <a:ext cx="1574235" cy="171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364105" y="4127705"/>
            <a:ext cx="6141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Put</a:t>
            </a:r>
          </a:p>
        </p:txBody>
      </p:sp>
      <p:sp>
        <p:nvSpPr>
          <p:cNvPr id="42" name="TextBox 41"/>
          <p:cNvSpPr txBox="1"/>
          <p:nvPr/>
        </p:nvSpPr>
        <p:spPr>
          <a:xfrm>
            <a:off x="5967660" y="1358929"/>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p:cNvSpPr txBox="1"/>
          <p:nvPr/>
        </p:nvSpPr>
        <p:spPr>
          <a:xfrm>
            <a:off x="8620981" y="2768837"/>
            <a:ext cx="30577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a:p>
            <a:pPr algn="r" defTabSz="913965">
              <a:defRPr/>
            </a:pPr>
            <a:r>
              <a:rPr lang="en-US" sz="1200" i="1" kern="0" spc="-30" dirty="0">
                <a:solidFill>
                  <a:prstClr val="black"/>
                </a:solidFill>
                <a:latin typeface="Arial"/>
                <a:cs typeface="Arial"/>
              </a:rPr>
              <a:t>SET</a:t>
            </a:r>
          </a:p>
        </p:txBody>
      </p:sp>
      <p:cxnSp>
        <p:nvCxnSpPr>
          <p:cNvPr id="59" name="Straight Connector 58"/>
          <p:cNvCxnSpPr>
            <a:cxnSpLocks/>
          </p:cNvCxnSpPr>
          <p:nvPr/>
        </p:nvCxnSpPr>
        <p:spPr>
          <a:xfrm>
            <a:off x="5502278" y="1294759"/>
            <a:ext cx="2962157" cy="1598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p:cNvCxnSpPr>
          <p:nvPr/>
        </p:nvCxnSpPr>
        <p:spPr>
          <a:xfrm>
            <a:off x="5559601" y="5308926"/>
            <a:ext cx="1606104" cy="6979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2272620" y="5398309"/>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4FC357A0-B537-3846-9CB5-66D95B8D76A8}"/>
              </a:ext>
            </a:extLst>
          </p:cNvPr>
          <p:cNvSpPr/>
          <p:nvPr/>
        </p:nvSpPr>
        <p:spPr>
          <a:xfrm>
            <a:off x="2254010" y="1541806"/>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720D8A-AE86-BE49-9ED3-8FA31BB6976C}"/>
              </a:ext>
            </a:extLst>
          </p:cNvPr>
          <p:cNvCxnSpPr>
            <a:cxnSpLocks/>
            <a:stCxn id="27" idx="3"/>
            <a:endCxn id="50" idx="1"/>
          </p:cNvCxnSpPr>
          <p:nvPr/>
        </p:nvCxnSpPr>
        <p:spPr>
          <a:xfrm flipV="1">
            <a:off x="1376734" y="1884617"/>
            <a:ext cx="877276" cy="1381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4416899" y="4988970"/>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2866154" y="5188552"/>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4416899" y="6042037"/>
            <a:ext cx="1142702"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6641309" y="1892457"/>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1005578" cy="68562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27E334C-F5C4-CA41-AA29-8C5070EB55B4}"/>
              </a:ext>
            </a:extLst>
          </p:cNvPr>
          <p:cNvCxnSpPr>
            <a:cxnSpLocks/>
          </p:cNvCxnSpPr>
          <p:nvPr/>
        </p:nvCxnSpPr>
        <p:spPr>
          <a:xfrm>
            <a:off x="5559602" y="6562930"/>
            <a:ext cx="534595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4083832" y="4193343"/>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flipV="1">
            <a:off x="3526927" y="5717762"/>
            <a:ext cx="681354" cy="2335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2323107" y="5188552"/>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8130" y="420842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403484" y="5222453"/>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rot="1382133">
            <a:off x="5565479" y="5642783"/>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10788605" y="3011049"/>
            <a:ext cx="1188410" cy="927541"/>
          </a:xfrm>
          <a:prstGeom prst="roundRect">
            <a:avLst/>
          </a:prstGeom>
          <a:solidFill>
            <a:srgbClr val="FFA5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8567950" y="3855966"/>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4C386602-77AC-1B4C-AC35-FC4A9F5EB5F9}"/>
              </a:ext>
            </a:extLst>
          </p:cNvPr>
          <p:cNvSpPr txBox="1"/>
          <p:nvPr/>
        </p:nvSpPr>
        <p:spPr>
          <a:xfrm>
            <a:off x="4248587" y="5633254"/>
            <a:ext cx="1452458" cy="369236"/>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microservice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7FB4CCD6-E22A-F84C-882C-F8EEDACBBD67}"/>
              </a:ext>
            </a:extLst>
          </p:cNvPr>
          <p:cNvCxnSpPr>
            <a:cxnSpLocks/>
            <a:stCxn id="142" idx="3"/>
            <a:endCxn id="69" idx="1"/>
          </p:cNvCxnSpPr>
          <p:nvPr/>
        </p:nvCxnSpPr>
        <p:spPr>
          <a:xfrm>
            <a:off x="5499562" y="2377966"/>
            <a:ext cx="1578912" cy="2242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4396176" y="2899203"/>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8D02D35D-39AB-5F48-998E-B1D1E747432B}"/>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B1CAD3B5-51CB-594A-B21B-55D4AB420DCD}"/>
              </a:ext>
            </a:extLst>
          </p:cNvPr>
          <p:cNvCxnSpPr>
            <a:cxnSpLocks/>
            <a:endCxn id="73" idx="1"/>
          </p:cNvCxnSpPr>
          <p:nvPr/>
        </p:nvCxnSpPr>
        <p:spPr>
          <a:xfrm>
            <a:off x="5538390" y="3371998"/>
            <a:ext cx="1537451" cy="790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E68E03-9F05-6E4E-A556-44A60E00DCD1}"/>
              </a:ext>
            </a:extLst>
          </p:cNvPr>
          <p:cNvSpPr txBox="1"/>
          <p:nvPr/>
        </p:nvSpPr>
        <p:spPr>
          <a:xfrm>
            <a:off x="6692324" y="3189529"/>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8599614" y="2422844"/>
            <a:ext cx="399044"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4099606" y="3738465"/>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4208280" y="4662826"/>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6608338" y="3523117"/>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59414" y="5388064"/>
            <a:ext cx="1773392" cy="1384634"/>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56860" y="2035155"/>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396712" y="2377967"/>
            <a:ext cx="960148" cy="8772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p:cNvCxnSpPr>
          <p:nvPr/>
        </p:nvCxnSpPr>
        <p:spPr>
          <a:xfrm>
            <a:off x="3396712" y="3255211"/>
            <a:ext cx="998976" cy="92961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89557" y="2723364"/>
            <a:ext cx="833345" cy="184618"/>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PUT/</a:t>
            </a:r>
            <a:r>
              <a:rPr lang="en-US" sz="1200" i="1" kern="0" spc="-30" dirty="0">
                <a:solidFill>
                  <a:prstClr val="black"/>
                </a:solidFill>
                <a:latin typeface="IBM Plex Sans" panose="020B0503050203000203" pitchFamily="34" charset="0"/>
                <a:cs typeface="Arial"/>
              </a:rPr>
              <a: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942893" y="3913203"/>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3AC8B399-9EBA-424C-A070-EC1287D029D7}"/>
              </a:ext>
            </a:extLst>
          </p:cNvPr>
          <p:cNvCxnSpPr>
            <a:cxnSpLocks/>
          </p:cNvCxnSpPr>
          <p:nvPr/>
        </p:nvCxnSpPr>
        <p:spPr>
          <a:xfrm flipV="1">
            <a:off x="5538391" y="3737040"/>
            <a:ext cx="5250215" cy="2056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cxnSp>
        <p:nvCxnSpPr>
          <p:cNvPr id="128" name="Straight Connector 127">
            <a:extLst>
              <a:ext uri="{FF2B5EF4-FFF2-40B4-BE49-F238E27FC236}">
                <a16:creationId xmlns:a16="http://schemas.microsoft.com/office/drawing/2014/main" id="{11151DC9-25B0-C44B-B27A-CB4FE1283DE4}"/>
              </a:ext>
            </a:extLst>
          </p:cNvPr>
          <p:cNvCxnSpPr>
            <a:cxnSpLocks/>
            <a:stCxn id="97" idx="3"/>
            <a:endCxn id="71" idx="1"/>
          </p:cNvCxnSpPr>
          <p:nvPr/>
        </p:nvCxnSpPr>
        <p:spPr>
          <a:xfrm flipV="1">
            <a:off x="3396712" y="3242013"/>
            <a:ext cx="999464" cy="131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DC43DD9E-4F32-1448-BAC6-F84991602A55}"/>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cxnSp>
        <p:nvCxnSpPr>
          <p:cNvPr id="118" name="Straight Connector 117">
            <a:extLst>
              <a:ext uri="{FF2B5EF4-FFF2-40B4-BE49-F238E27FC236}">
                <a16:creationId xmlns:a16="http://schemas.microsoft.com/office/drawing/2014/main" id="{452A26D1-BB0B-D24F-91CD-48F22FE6C84C}"/>
              </a:ext>
            </a:extLst>
          </p:cNvPr>
          <p:cNvCxnSpPr>
            <a:cxnSpLocks/>
          </p:cNvCxnSpPr>
          <p:nvPr/>
        </p:nvCxnSpPr>
        <p:spPr>
          <a:xfrm>
            <a:off x="8428883" y="1290515"/>
            <a:ext cx="37764" cy="371036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496FB39-A328-2448-B4EA-AE5BECAA77D5}"/>
              </a:ext>
            </a:extLst>
          </p:cNvPr>
          <p:cNvSpPr txBox="1"/>
          <p:nvPr/>
        </p:nvSpPr>
        <p:spPr>
          <a:xfrm rot="2654066">
            <a:off x="5953016" y="513615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2D94F32B-DEFE-904D-99E7-D11AC11C17F6}"/>
              </a:ext>
            </a:extLst>
          </p:cNvPr>
          <p:cNvCxnSpPr>
            <a:cxnSpLocks/>
          </p:cNvCxnSpPr>
          <p:nvPr/>
        </p:nvCxnSpPr>
        <p:spPr>
          <a:xfrm flipH="1">
            <a:off x="5495745" y="2812033"/>
            <a:ext cx="1606015" cy="4124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5709E318-CDE3-3E49-B156-C9C827C820F5}"/>
              </a:ext>
            </a:extLst>
          </p:cNvPr>
          <p:cNvSpPr txBox="1"/>
          <p:nvPr/>
        </p:nvSpPr>
        <p:spPr>
          <a:xfrm>
            <a:off x="6276999" y="2587294"/>
            <a:ext cx="76187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Subscribe</a:t>
            </a:r>
          </a:p>
        </p:txBody>
      </p:sp>
      <p:sp>
        <p:nvSpPr>
          <p:cNvPr id="187" name="Rounded Rectangle 186">
            <a:extLst>
              <a:ext uri="{FF2B5EF4-FFF2-40B4-BE49-F238E27FC236}">
                <a16:creationId xmlns:a16="http://schemas.microsoft.com/office/drawing/2014/main" id="{77DCAEC2-52F6-E542-A309-A1EFC91F95EC}"/>
              </a:ext>
            </a:extLst>
          </p:cNvPr>
          <p:cNvSpPr/>
          <p:nvPr/>
        </p:nvSpPr>
        <p:spPr>
          <a:xfrm>
            <a:off x="9009783" y="1462954"/>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00" name="TextBox 199">
            <a:extLst>
              <a:ext uri="{FF2B5EF4-FFF2-40B4-BE49-F238E27FC236}">
                <a16:creationId xmlns:a16="http://schemas.microsoft.com/office/drawing/2014/main" id="{AC6AF780-B044-B742-9B1B-7E7AA057BA2B}"/>
              </a:ext>
            </a:extLst>
          </p:cNvPr>
          <p:cNvSpPr txBox="1"/>
          <p:nvPr/>
        </p:nvSpPr>
        <p:spPr>
          <a:xfrm>
            <a:off x="6370347" y="4318598"/>
            <a:ext cx="61731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JMS Get</a:t>
            </a:r>
          </a:p>
        </p:txBody>
      </p:sp>
      <p:sp>
        <p:nvSpPr>
          <p:cNvPr id="224" name="TextBox 223">
            <a:extLst>
              <a:ext uri="{FF2B5EF4-FFF2-40B4-BE49-F238E27FC236}">
                <a16:creationId xmlns:a16="http://schemas.microsoft.com/office/drawing/2014/main" id="{6FDB108E-0959-6A48-971D-905BCAE9A8E7}"/>
              </a:ext>
            </a:extLst>
          </p:cNvPr>
          <p:cNvSpPr txBox="1"/>
          <p:nvPr/>
        </p:nvSpPr>
        <p:spPr>
          <a:xfrm>
            <a:off x="10243154" y="3401162"/>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377FBB78-28A8-2342-B0BF-A7B1E50CA1E3}"/>
              </a:ext>
            </a:extLst>
          </p:cNvPr>
          <p:cNvCxnSpPr>
            <a:cxnSpLocks/>
            <a:endCxn id="136" idx="1"/>
          </p:cNvCxnSpPr>
          <p:nvPr/>
        </p:nvCxnSpPr>
        <p:spPr>
          <a:xfrm>
            <a:off x="5545714" y="4337472"/>
            <a:ext cx="1619992" cy="15387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2B891CD-2FDA-C24A-B467-8A08795C01ED}"/>
              </a:ext>
            </a:extLst>
          </p:cNvPr>
          <p:cNvSpPr txBox="1"/>
          <p:nvPr/>
        </p:nvSpPr>
        <p:spPr>
          <a:xfrm rot="19276324">
            <a:off x="7915284" y="5062659"/>
            <a:ext cx="966038"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9DD64A5E-5DCF-5F4D-AF04-DBC4F7F5BB1D}"/>
              </a:ext>
            </a:extLst>
          </p:cNvPr>
          <p:cNvSpPr txBox="1"/>
          <p:nvPr/>
        </p:nvSpPr>
        <p:spPr>
          <a:xfrm>
            <a:off x="5015898" y="1711184"/>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485916B4-344E-DF4B-800E-C1AC00562B33}"/>
              </a:ext>
            </a:extLst>
          </p:cNvPr>
          <p:cNvSpPr txBox="1"/>
          <p:nvPr/>
        </p:nvSpPr>
        <p:spPr>
          <a:xfrm>
            <a:off x="9548642" y="1161635"/>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EE978C67-4763-C74E-A84A-CF54825A178A}"/>
              </a:ext>
            </a:extLst>
          </p:cNvPr>
          <p:cNvSpPr txBox="1"/>
          <p:nvPr/>
        </p:nvSpPr>
        <p:spPr>
          <a:xfrm>
            <a:off x="8497771" y="4126962"/>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527F5019-DD48-A34F-8C32-C12A6118AF85}"/>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B5BFDFEB-F966-344A-9BC2-0D65D79DBE1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DB43694C-D7CA-DE4D-AA3B-6BB6DBC26351}"/>
              </a:ext>
            </a:extLst>
          </p:cNvPr>
          <p:cNvSpPr/>
          <p:nvPr/>
        </p:nvSpPr>
        <p:spPr>
          <a:xfrm>
            <a:off x="9002406" y="236587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63" name="Elbow Connector 162">
            <a:extLst>
              <a:ext uri="{FF2B5EF4-FFF2-40B4-BE49-F238E27FC236}">
                <a16:creationId xmlns:a16="http://schemas.microsoft.com/office/drawing/2014/main" id="{321F7F49-0DAC-8541-81EC-83E86B9B20E8}"/>
              </a:ext>
            </a:extLst>
          </p:cNvPr>
          <p:cNvCxnSpPr>
            <a:cxnSpLocks/>
            <a:endCxn id="176" idx="1"/>
          </p:cNvCxnSpPr>
          <p:nvPr/>
        </p:nvCxnSpPr>
        <p:spPr>
          <a:xfrm>
            <a:off x="5502278" y="1157484"/>
            <a:ext cx="3500129" cy="1551203"/>
          </a:xfrm>
          <a:prstGeom prst="bentConnector3">
            <a:avLst>
              <a:gd name="adj1" fmla="val 88276"/>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89" name="Curved Connector 188">
            <a:extLst>
              <a:ext uri="{FF2B5EF4-FFF2-40B4-BE49-F238E27FC236}">
                <a16:creationId xmlns:a16="http://schemas.microsoft.com/office/drawing/2014/main" id="{C10358E6-7F40-CD4F-9F2A-E326C4FAA201}"/>
              </a:ext>
            </a:extLst>
          </p:cNvPr>
          <p:cNvCxnSpPr>
            <a:stCxn id="50" idx="0"/>
            <a:endCxn id="187" idx="0"/>
          </p:cNvCxnSpPr>
          <p:nvPr/>
        </p:nvCxnSpPr>
        <p:spPr>
          <a:xfrm rot="5400000" flipH="1" flipV="1">
            <a:off x="6198103" y="-1909788"/>
            <a:ext cx="78851" cy="6824336"/>
          </a:xfrm>
          <a:prstGeom prst="curvedConnector3">
            <a:avLst>
              <a:gd name="adj1" fmla="val 849578"/>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751C042-73B8-1B45-A31F-4934991EBB43}"/>
              </a:ext>
            </a:extLst>
          </p:cNvPr>
          <p:cNvCxnSpPr>
            <a:cxnSpLocks/>
            <a:stCxn id="5" idx="3"/>
          </p:cNvCxnSpPr>
          <p:nvPr/>
        </p:nvCxnSpPr>
        <p:spPr>
          <a:xfrm>
            <a:off x="5538390" y="4071354"/>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7913C9A-6834-CC45-AACE-4B37311D2A38}"/>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B00CBC2F-5E59-E948-B53D-F0BAC036F550}"/>
              </a:ext>
            </a:extLst>
          </p:cNvPr>
          <p:cNvCxnSpPr>
            <a:cxnSpLocks/>
            <a:stCxn id="33" idx="1"/>
          </p:cNvCxnSpPr>
          <p:nvPr/>
        </p:nvCxnSpPr>
        <p:spPr>
          <a:xfrm rot="10800000" flipV="1">
            <a:off x="2776497" y="4578697"/>
            <a:ext cx="4301978" cy="829605"/>
          </a:xfrm>
          <a:prstGeom prst="bentConnector3">
            <a:avLst>
              <a:gd name="adj1" fmla="val 100194"/>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6B0AE7-F82C-A449-BB10-059F0E606473}"/>
              </a:ext>
            </a:extLst>
          </p:cNvPr>
          <p:cNvCxnSpPr>
            <a:cxnSpLocks/>
            <a:endCxn id="136" idx="0"/>
          </p:cNvCxnSpPr>
          <p:nvPr/>
        </p:nvCxnSpPr>
        <p:spPr>
          <a:xfrm flipH="1">
            <a:off x="7759912" y="4987144"/>
            <a:ext cx="704523" cy="546269"/>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8627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16F306-550A-384B-8318-FB47A7980B34}"/>
              </a:ext>
            </a:extLst>
          </p:cNvPr>
          <p:cNvSpPr>
            <a:spLocks noGrp="1"/>
          </p:cNvSpPr>
          <p:nvPr>
            <p:ph type="title"/>
          </p:nvPr>
        </p:nvSpPr>
        <p:spPr>
          <a:xfrm>
            <a:off x="170719" y="93990"/>
            <a:ext cx="10800811" cy="430775"/>
          </a:xfrm>
        </p:spPr>
        <p:txBody>
          <a:bodyPr/>
          <a:lstStyle/>
          <a:p>
            <a:r>
              <a:rPr lang="en-US" sz="2799" dirty="0"/>
              <a:t>Stock Trader CI/CD – GitHub Actions as pipeline technology</a:t>
            </a:r>
          </a:p>
        </p:txBody>
      </p:sp>
      <p:sp>
        <p:nvSpPr>
          <p:cNvPr id="4" name="Rounded Rectangle 3">
            <a:extLst>
              <a:ext uri="{FF2B5EF4-FFF2-40B4-BE49-F238E27FC236}">
                <a16:creationId xmlns:a16="http://schemas.microsoft.com/office/drawing/2014/main" id="{3F12E4C5-EFA4-EA4B-8312-97097E1CDC4D}"/>
              </a:ext>
            </a:extLst>
          </p:cNvPr>
          <p:cNvSpPr/>
          <p:nvPr/>
        </p:nvSpPr>
        <p:spPr>
          <a:xfrm>
            <a:off x="209818" y="3901084"/>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Commit code in any microservice repository</a:t>
            </a:r>
          </a:p>
        </p:txBody>
      </p:sp>
      <p:sp>
        <p:nvSpPr>
          <p:cNvPr id="5" name="Rounded Rectangle 4">
            <a:extLst>
              <a:ext uri="{FF2B5EF4-FFF2-40B4-BE49-F238E27FC236}">
                <a16:creationId xmlns:a16="http://schemas.microsoft.com/office/drawing/2014/main" id="{5CAE2B87-D487-5141-B0BE-CFED27750723}"/>
              </a:ext>
            </a:extLst>
          </p:cNvPr>
          <p:cNvSpPr/>
          <p:nvPr/>
        </p:nvSpPr>
        <p:spPr>
          <a:xfrm>
            <a:off x="2622706" y="3901084"/>
            <a:ext cx="1853716"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Build code, tag &amp; push image to container registry</a:t>
            </a:r>
          </a:p>
        </p:txBody>
      </p:sp>
      <p:sp>
        <p:nvSpPr>
          <p:cNvPr id="6" name="TextBox 5">
            <a:extLst>
              <a:ext uri="{FF2B5EF4-FFF2-40B4-BE49-F238E27FC236}">
                <a16:creationId xmlns:a16="http://schemas.microsoft.com/office/drawing/2014/main" id="{BFE9C382-C43B-D348-954C-AC19EAE7823B}"/>
              </a:ext>
            </a:extLst>
          </p:cNvPr>
          <p:cNvSpPr txBox="1"/>
          <p:nvPr/>
        </p:nvSpPr>
        <p:spPr>
          <a:xfrm>
            <a:off x="170719" y="5013781"/>
            <a:ext cx="1867333"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portfolio</a:t>
            </a:r>
          </a:p>
        </p:txBody>
      </p:sp>
      <p:sp>
        <p:nvSpPr>
          <p:cNvPr id="7" name="TextBox 6">
            <a:extLst>
              <a:ext uri="{FF2B5EF4-FFF2-40B4-BE49-F238E27FC236}">
                <a16:creationId xmlns:a16="http://schemas.microsoft.com/office/drawing/2014/main" id="{E62731FA-4CF3-C14A-8D56-D764BE4C93C5}"/>
              </a:ext>
            </a:extLst>
          </p:cNvPr>
          <p:cNvSpPr txBox="1"/>
          <p:nvPr/>
        </p:nvSpPr>
        <p:spPr>
          <a:xfrm>
            <a:off x="2878400" y="5020813"/>
            <a:ext cx="1416044"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ECR</a:t>
            </a:r>
          </a:p>
        </p:txBody>
      </p:sp>
      <p:cxnSp>
        <p:nvCxnSpPr>
          <p:cNvPr id="9" name="Straight Arrow Connector 8">
            <a:extLst>
              <a:ext uri="{FF2B5EF4-FFF2-40B4-BE49-F238E27FC236}">
                <a16:creationId xmlns:a16="http://schemas.microsoft.com/office/drawing/2014/main" id="{B5603C93-6169-8C46-BABF-EE11475A56DA}"/>
              </a:ext>
            </a:extLst>
          </p:cNvPr>
          <p:cNvCxnSpPr>
            <a:cxnSpLocks/>
            <a:stCxn id="4" idx="3"/>
            <a:endCxn id="5" idx="1"/>
          </p:cNvCxnSpPr>
          <p:nvPr/>
        </p:nvCxnSpPr>
        <p:spPr>
          <a:xfrm>
            <a:off x="1784208" y="4457432"/>
            <a:ext cx="838498" cy="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A75A1C49-518D-A94D-89FC-DCA29D5DC20A}"/>
              </a:ext>
            </a:extLst>
          </p:cNvPr>
          <p:cNvSpPr/>
          <p:nvPr/>
        </p:nvSpPr>
        <p:spPr>
          <a:xfrm>
            <a:off x="5321071" y="3905697"/>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Update CR yaml in GitOps repo with new tag</a:t>
            </a:r>
          </a:p>
        </p:txBody>
      </p:sp>
      <p:sp>
        <p:nvSpPr>
          <p:cNvPr id="11" name="TextBox 10">
            <a:extLst>
              <a:ext uri="{FF2B5EF4-FFF2-40B4-BE49-F238E27FC236}">
                <a16:creationId xmlns:a16="http://schemas.microsoft.com/office/drawing/2014/main" id="{7377D3F8-D1B2-BB4A-85BE-6C9DF2D5A476}"/>
              </a:ext>
            </a:extLst>
          </p:cNvPr>
          <p:cNvSpPr txBox="1"/>
          <p:nvPr/>
        </p:nvSpPr>
        <p:spPr>
          <a:xfrm>
            <a:off x="5275820" y="5012674"/>
            <a:ext cx="1861884" cy="292183"/>
          </a:xfrm>
          <a:prstGeom prst="rect">
            <a:avLst/>
          </a:prstGeom>
          <a:noFill/>
          <a:ln>
            <a:noFill/>
          </a:ln>
        </p:spPr>
        <p:txBody>
          <a:bodyPr wrap="none" lIns="0" tIns="0" rIns="0" bIns="0" rtlCol="0">
            <a:spAutoFit/>
          </a:bodyPr>
          <a:lstStyle/>
          <a:p>
            <a:r>
              <a:rPr lang="en-US" sz="1899" i="1" kern="0" spc="-30" dirty="0">
                <a:latin typeface="Arial"/>
                <a:cs typeface="Arial"/>
              </a:rPr>
              <a:t>stocktrader-gitops</a:t>
            </a:r>
          </a:p>
        </p:txBody>
      </p:sp>
      <p:cxnSp>
        <p:nvCxnSpPr>
          <p:cNvPr id="13" name="Straight Arrow Connector 12">
            <a:extLst>
              <a:ext uri="{FF2B5EF4-FFF2-40B4-BE49-F238E27FC236}">
                <a16:creationId xmlns:a16="http://schemas.microsoft.com/office/drawing/2014/main" id="{B1EA8884-C8BF-9E40-B0E0-BCA0E16FD7EB}"/>
              </a:ext>
            </a:extLst>
          </p:cNvPr>
          <p:cNvCxnSpPr>
            <a:cxnSpLocks/>
            <a:stCxn id="5" idx="3"/>
            <a:endCxn id="10" idx="1"/>
          </p:cNvCxnSpPr>
          <p:nvPr/>
        </p:nvCxnSpPr>
        <p:spPr>
          <a:xfrm>
            <a:off x="4476421" y="4457432"/>
            <a:ext cx="844650" cy="4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F51A3D3D-7B38-684E-BD51-0A52E1B3CD42}"/>
              </a:ext>
            </a:extLst>
          </p:cNvPr>
          <p:cNvSpPr/>
          <p:nvPr/>
        </p:nvSpPr>
        <p:spPr>
          <a:xfrm>
            <a:off x="5233477" y="1979388"/>
            <a:ext cx="1758812"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Log in &amp; apply CR yaml to desired Kube cluster</a:t>
            </a:r>
            <a:endParaRPr lang="en-US" sz="1600" dirty="0">
              <a:solidFill>
                <a:prstClr val="white"/>
              </a:solidFill>
              <a:latin typeface="Arial"/>
            </a:endParaRPr>
          </a:p>
        </p:txBody>
      </p:sp>
      <p:cxnSp>
        <p:nvCxnSpPr>
          <p:cNvPr id="21" name="Straight Arrow Connector 20">
            <a:extLst>
              <a:ext uri="{FF2B5EF4-FFF2-40B4-BE49-F238E27FC236}">
                <a16:creationId xmlns:a16="http://schemas.microsoft.com/office/drawing/2014/main" id="{340866F8-B409-CB4D-B329-9B98B2A2E834}"/>
              </a:ext>
            </a:extLst>
          </p:cNvPr>
          <p:cNvCxnSpPr>
            <a:cxnSpLocks/>
            <a:stCxn id="10" idx="0"/>
            <a:endCxn id="20" idx="2"/>
          </p:cNvCxnSpPr>
          <p:nvPr/>
        </p:nvCxnSpPr>
        <p:spPr>
          <a:xfrm flipV="1">
            <a:off x="6108266" y="3092084"/>
            <a:ext cx="4617" cy="813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CC27BC74-7FDE-9747-8CB9-AFCA681A4280}"/>
              </a:ext>
            </a:extLst>
          </p:cNvPr>
          <p:cNvSpPr/>
          <p:nvPr/>
        </p:nvSpPr>
        <p:spPr>
          <a:xfrm>
            <a:off x="7836939" y="1969793"/>
            <a:ext cx="2018778"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Operator creates requested Kube resources</a:t>
            </a:r>
          </a:p>
        </p:txBody>
      </p:sp>
      <p:sp>
        <p:nvSpPr>
          <p:cNvPr id="30" name="TextBox 29">
            <a:extLst>
              <a:ext uri="{FF2B5EF4-FFF2-40B4-BE49-F238E27FC236}">
                <a16:creationId xmlns:a16="http://schemas.microsoft.com/office/drawing/2014/main" id="{4FD97B0E-10CF-8847-842F-8038A1C0BAFD}"/>
              </a:ext>
            </a:extLst>
          </p:cNvPr>
          <p:cNvSpPr txBox="1"/>
          <p:nvPr/>
        </p:nvSpPr>
        <p:spPr>
          <a:xfrm>
            <a:off x="6184434" y="3086364"/>
            <a:ext cx="1401622"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EKS</a:t>
            </a:r>
          </a:p>
        </p:txBody>
      </p:sp>
      <p:cxnSp>
        <p:nvCxnSpPr>
          <p:cNvPr id="34" name="Straight Arrow Connector 33">
            <a:extLst>
              <a:ext uri="{FF2B5EF4-FFF2-40B4-BE49-F238E27FC236}">
                <a16:creationId xmlns:a16="http://schemas.microsoft.com/office/drawing/2014/main" id="{26D75655-AF50-4346-AF7F-3FBABBACBE89}"/>
              </a:ext>
            </a:extLst>
          </p:cNvPr>
          <p:cNvCxnSpPr>
            <a:cxnSpLocks/>
            <a:stCxn id="20" idx="3"/>
            <a:endCxn id="26" idx="1"/>
          </p:cNvCxnSpPr>
          <p:nvPr/>
        </p:nvCxnSpPr>
        <p:spPr>
          <a:xfrm flipV="1">
            <a:off x="6992289" y="2526141"/>
            <a:ext cx="844650" cy="9595"/>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345D103-2815-184F-B10E-AECC369D6C68}"/>
              </a:ext>
            </a:extLst>
          </p:cNvPr>
          <p:cNvSpPr txBox="1"/>
          <p:nvPr/>
        </p:nvSpPr>
        <p:spPr>
          <a:xfrm>
            <a:off x="8906880" y="3103504"/>
            <a:ext cx="2959335" cy="246157"/>
          </a:xfrm>
          <a:prstGeom prst="rect">
            <a:avLst/>
          </a:prstGeom>
          <a:noFill/>
          <a:ln>
            <a:noFill/>
          </a:ln>
        </p:spPr>
        <p:txBody>
          <a:bodyPr wrap="none" lIns="0" tIns="0" rIns="0" bIns="0" rtlCol="0">
            <a:spAutoFit/>
          </a:bodyPr>
          <a:lstStyle/>
          <a:p>
            <a:r>
              <a:rPr lang="en-US" sz="1600" i="1" kern="0" spc="-30" dirty="0">
                <a:latin typeface="Arial"/>
                <a:cs typeface="Arial"/>
              </a:rPr>
              <a:t>Such as Deployments, HPAs, etc.</a:t>
            </a:r>
          </a:p>
        </p:txBody>
      </p:sp>
      <p:sp>
        <p:nvSpPr>
          <p:cNvPr id="39" name="Left Brace 38">
            <a:extLst>
              <a:ext uri="{FF2B5EF4-FFF2-40B4-BE49-F238E27FC236}">
                <a16:creationId xmlns:a16="http://schemas.microsoft.com/office/drawing/2014/main" id="{F9A95032-D02D-2044-89B0-EFC20ACCD819}"/>
              </a:ext>
            </a:extLst>
          </p:cNvPr>
          <p:cNvSpPr/>
          <p:nvPr/>
        </p:nvSpPr>
        <p:spPr>
          <a:xfrm rot="16200000">
            <a:off x="3355840" y="2240003"/>
            <a:ext cx="418991" cy="6660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0" name="TextBox 39">
            <a:extLst>
              <a:ext uri="{FF2B5EF4-FFF2-40B4-BE49-F238E27FC236}">
                <a16:creationId xmlns:a16="http://schemas.microsoft.com/office/drawing/2014/main" id="{FE0F7E1C-2B11-7745-903A-139DD75783D5}"/>
              </a:ext>
            </a:extLst>
          </p:cNvPr>
          <p:cNvSpPr txBox="1"/>
          <p:nvPr/>
        </p:nvSpPr>
        <p:spPr>
          <a:xfrm>
            <a:off x="2169334" y="5786656"/>
            <a:ext cx="3235620" cy="292183"/>
          </a:xfrm>
          <a:prstGeom prst="rect">
            <a:avLst/>
          </a:prstGeom>
          <a:noFill/>
          <a:ln>
            <a:noFill/>
          </a:ln>
        </p:spPr>
        <p:txBody>
          <a:bodyPr wrap="none" lIns="0" tIns="0" rIns="0" bIns="0" rtlCol="0">
            <a:spAutoFit/>
          </a:bodyPr>
          <a:lstStyle/>
          <a:p>
            <a:r>
              <a:rPr lang="en-US" sz="1899" i="1" kern="0" spc="-30" dirty="0">
                <a:latin typeface="Arial"/>
                <a:cs typeface="Arial"/>
              </a:rPr>
              <a:t>GitHub Action per microservice</a:t>
            </a:r>
          </a:p>
        </p:txBody>
      </p:sp>
      <p:sp>
        <p:nvSpPr>
          <p:cNvPr id="41" name="Left Brace 40">
            <a:extLst>
              <a:ext uri="{FF2B5EF4-FFF2-40B4-BE49-F238E27FC236}">
                <a16:creationId xmlns:a16="http://schemas.microsoft.com/office/drawing/2014/main" id="{FA0C05B0-9FF1-744E-809C-059B4E2C89F6}"/>
              </a:ext>
            </a:extLst>
          </p:cNvPr>
          <p:cNvSpPr/>
          <p:nvPr/>
        </p:nvSpPr>
        <p:spPr>
          <a:xfrm rot="5400000">
            <a:off x="7335103" y="-683566"/>
            <a:ext cx="418991" cy="46222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2" name="TextBox 41">
            <a:extLst>
              <a:ext uri="{FF2B5EF4-FFF2-40B4-BE49-F238E27FC236}">
                <a16:creationId xmlns:a16="http://schemas.microsoft.com/office/drawing/2014/main" id="{29B78E8F-2317-3146-81FE-0C119AE29942}"/>
              </a:ext>
            </a:extLst>
          </p:cNvPr>
          <p:cNvSpPr txBox="1"/>
          <p:nvPr/>
        </p:nvSpPr>
        <p:spPr>
          <a:xfrm>
            <a:off x="6451381" y="1129194"/>
            <a:ext cx="3114465" cy="292183"/>
          </a:xfrm>
          <a:prstGeom prst="rect">
            <a:avLst/>
          </a:prstGeom>
          <a:noFill/>
          <a:ln>
            <a:noFill/>
          </a:ln>
        </p:spPr>
        <p:txBody>
          <a:bodyPr wrap="none" lIns="0" tIns="0" rIns="0" bIns="0" rtlCol="0">
            <a:spAutoFit/>
          </a:bodyPr>
          <a:lstStyle/>
          <a:p>
            <a:r>
              <a:rPr lang="en-US" sz="1899" i="1" kern="0" spc="-30" dirty="0">
                <a:latin typeface="Arial"/>
                <a:cs typeface="Arial"/>
              </a:rPr>
              <a:t>GitHub Action for GitOps repo</a:t>
            </a:r>
          </a:p>
        </p:txBody>
      </p:sp>
      <p:cxnSp>
        <p:nvCxnSpPr>
          <p:cNvPr id="48" name="Straight Arrow Connector 47">
            <a:extLst>
              <a:ext uri="{FF2B5EF4-FFF2-40B4-BE49-F238E27FC236}">
                <a16:creationId xmlns:a16="http://schemas.microsoft.com/office/drawing/2014/main" id="{D62AAB0C-CD22-A04A-8B9A-A84C9BE988F7}"/>
              </a:ext>
            </a:extLst>
          </p:cNvPr>
          <p:cNvCxnSpPr>
            <a:cxnSpLocks/>
            <a:stCxn id="26" idx="2"/>
          </p:cNvCxnSpPr>
          <p:nvPr/>
        </p:nvCxnSpPr>
        <p:spPr>
          <a:xfrm>
            <a:off x="8846328" y="3082489"/>
            <a:ext cx="0" cy="1151799"/>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62" name="Left Brace 61">
            <a:extLst>
              <a:ext uri="{FF2B5EF4-FFF2-40B4-BE49-F238E27FC236}">
                <a16:creationId xmlns:a16="http://schemas.microsoft.com/office/drawing/2014/main" id="{926F3AC1-733C-9E4A-B4FD-905807CE90DB}"/>
              </a:ext>
            </a:extLst>
          </p:cNvPr>
          <p:cNvSpPr/>
          <p:nvPr/>
        </p:nvSpPr>
        <p:spPr>
          <a:xfrm>
            <a:off x="4778712" y="1995299"/>
            <a:ext cx="418991" cy="112411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63" name="TextBox 62">
            <a:extLst>
              <a:ext uri="{FF2B5EF4-FFF2-40B4-BE49-F238E27FC236}">
                <a16:creationId xmlns:a16="http://schemas.microsoft.com/office/drawing/2014/main" id="{D4E2FD15-30D4-944A-A4F0-9E9E9C2E97FC}"/>
              </a:ext>
            </a:extLst>
          </p:cNvPr>
          <p:cNvSpPr txBox="1"/>
          <p:nvPr/>
        </p:nvSpPr>
        <p:spPr>
          <a:xfrm>
            <a:off x="1436875" y="2065042"/>
            <a:ext cx="3459533" cy="984629"/>
          </a:xfrm>
          <a:prstGeom prst="rect">
            <a:avLst/>
          </a:prstGeom>
          <a:noFill/>
          <a:ln>
            <a:noFill/>
          </a:ln>
        </p:spPr>
        <p:txBody>
          <a:bodyPr wrap="square" lIns="0" tIns="0" rIns="0" bIns="0" rtlCol="0">
            <a:spAutoFit/>
          </a:bodyPr>
          <a:lstStyle/>
          <a:p>
            <a:r>
              <a:rPr lang="en-US" sz="1600" i="1" kern="0" spc="-30" dirty="0">
                <a:latin typeface="Arial"/>
                <a:cs typeface="Arial"/>
              </a:rPr>
              <a:t>Could instead use </a:t>
            </a:r>
            <a:r>
              <a:rPr lang="en-US" sz="1600" b="1" i="1" kern="0" spc="-30" dirty="0">
                <a:latin typeface="Arial"/>
                <a:cs typeface="Arial"/>
              </a:rPr>
              <a:t>Argo CD</a:t>
            </a:r>
            <a:r>
              <a:rPr lang="en-US" sz="1600" i="1" kern="0" spc="-30" dirty="0">
                <a:latin typeface="Arial"/>
                <a:cs typeface="Arial"/>
              </a:rPr>
              <a:t> or </a:t>
            </a:r>
            <a:r>
              <a:rPr lang="en-US" sz="1600" b="1" i="1" kern="0" spc="-30" dirty="0">
                <a:latin typeface="Arial"/>
                <a:cs typeface="Arial"/>
              </a:rPr>
              <a:t>Flux</a:t>
            </a:r>
            <a:r>
              <a:rPr lang="en-US" sz="1600" i="1" kern="0" spc="-30" dirty="0">
                <a:latin typeface="Arial"/>
                <a:cs typeface="Arial"/>
              </a:rPr>
              <a:t> to drive updates to the cluster when the CR yaml is updated in the GitOps repo, instead of coding that into GH Action</a:t>
            </a:r>
          </a:p>
        </p:txBody>
      </p:sp>
      <p:pic>
        <p:nvPicPr>
          <p:cNvPr id="2" name="Picture 1">
            <a:extLst>
              <a:ext uri="{FF2B5EF4-FFF2-40B4-BE49-F238E27FC236}">
                <a16:creationId xmlns:a16="http://schemas.microsoft.com/office/drawing/2014/main" id="{EB37231A-5A62-CE43-A810-FD8CEAB6E43D}"/>
              </a:ext>
            </a:extLst>
          </p:cNvPr>
          <p:cNvPicPr>
            <a:picLocks noChangeAspect="1"/>
          </p:cNvPicPr>
          <p:nvPr/>
        </p:nvPicPr>
        <p:blipFill>
          <a:blip r:embed="rId2"/>
          <a:stretch>
            <a:fillRect/>
          </a:stretch>
        </p:blipFill>
        <p:spPr>
          <a:xfrm>
            <a:off x="7532212" y="4234288"/>
            <a:ext cx="4639150" cy="2598312"/>
          </a:xfrm>
          <a:prstGeom prst="rect">
            <a:avLst/>
          </a:prstGeom>
        </p:spPr>
      </p:pic>
    </p:spTree>
    <p:extLst>
      <p:ext uri="{BB962C8B-B14F-4D97-AF65-F5344CB8AC3E}">
        <p14:creationId xmlns:p14="http://schemas.microsoft.com/office/powerpoint/2010/main" val="2316746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55422"/>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https://medium.com/hybrid-cloud-engineering/the-ibm-stock-trader-operator-part-1-usage-9737a04b6848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2000" kern="0" spc="-30" dirty="0" err="1">
                <a:latin typeface="Arial"/>
                <a:cs typeface="Arial"/>
              </a:rPr>
              <a:t>oc</a:t>
            </a:r>
            <a:r>
              <a:rPr lang="en-US" sz="2000" kern="0" spc="-30" dirty="0">
                <a:latin typeface="Arial"/>
                <a:cs typeface="Arial"/>
              </a:rPr>
              <a:t> apply -f </a:t>
            </a:r>
            <a:r>
              <a:rPr lang="en-US" sz="2000" kern="0" spc="-30" dirty="0" err="1">
                <a:latin typeface="Arial"/>
                <a:cs typeface="Arial"/>
              </a:rPr>
              <a:t>stocktrader.yaml</a:t>
            </a:r>
            <a:r>
              <a:rPr lang="en-US" sz="2000" kern="0" spc="-30" dirty="0">
                <a:latin typeface="Arial"/>
                <a:cs typeface="Arial"/>
              </a:rPr>
              <a:t>” command, or via the form UI</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prereq services</a:t>
            </a:r>
          </a:p>
          <a:p>
            <a:pPr marL="800018" lvl="1" indent="-342900">
              <a:buFont typeface="Wingdings" pitchFamily="2" charset="2"/>
              <a:buChar char="Ø"/>
            </a:pPr>
            <a:r>
              <a:rPr lang="en-US" sz="2000" kern="0" spc="-30" dirty="0">
                <a:latin typeface="Arial"/>
                <a:cs typeface="Arial"/>
              </a:rPr>
              <a:t>Might be interesting to explore an “operator of operators” pattern</a:t>
            </a:r>
          </a:p>
          <a:p>
            <a:pPr marL="1257139" lvl="2" indent="-342900">
              <a:buFont typeface="Wingdings" pitchFamily="2" charset="2"/>
              <a:buChar char="Ø"/>
            </a:pPr>
            <a:r>
              <a:rPr lang="en-US" sz="1800" kern="0" spc="-30" dirty="0">
                <a:latin typeface="Arial"/>
                <a:cs typeface="Arial"/>
              </a:rPr>
              <a:t>Could potentially drive the IBM Cloud operator to help with hooking up to resources out in our cloud</a:t>
            </a:r>
          </a:p>
          <a:p>
            <a:pPr marL="800018" lvl="1" indent="-342900">
              <a:buFont typeface="Wingdings" pitchFamily="2" charset="2"/>
              <a:buChar char="Ø"/>
            </a:pPr>
            <a:r>
              <a:rPr lang="en-US" sz="2000" kern="0" spc="-30" dirty="0">
                <a:latin typeface="Arial"/>
                <a:cs typeface="Arial"/>
              </a:rPr>
              <a:t>Also looking into using </a:t>
            </a:r>
            <a:r>
              <a:rPr lang="en-US" sz="2000" kern="0" spc="-30" dirty="0" err="1">
                <a:latin typeface="Arial"/>
                <a:cs typeface="Arial"/>
              </a:rPr>
              <a:t>Crossplane</a:t>
            </a:r>
            <a:r>
              <a:rPr lang="en-US" sz="2000" kern="0" spc="-30" dirty="0">
                <a:latin typeface="Arial"/>
                <a:cs typeface="Arial"/>
              </a:rPr>
              <a:t> to configure the prereq services</a:t>
            </a: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226304" y="686547"/>
            <a:ext cx="5875457" cy="5886740"/>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Tradr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DB2</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362432</TotalTime>
  <Words>1318</Words>
  <Application>Microsoft Macintosh PowerPoint</Application>
  <PresentationFormat>Custom</PresentationFormat>
  <Paragraphs>267</Paragraphs>
  <Slides>11</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vt:i4>
      </vt:variant>
    </vt:vector>
  </HeadingPairs>
  <TitlesOfParts>
    <vt:vector size="21" baseType="lpstr">
      <vt:lpstr>Arial</vt:lpstr>
      <vt:lpstr>Calibri</vt:lpstr>
      <vt:lpstr>Calibri Light</vt:lpstr>
      <vt:lpstr>IBM Plex Sans</vt:lpstr>
      <vt:lpstr>Times New Roman</vt:lpstr>
      <vt:lpstr>Wingdings</vt:lpstr>
      <vt:lpstr>Zapfino</vt:lpstr>
      <vt:lpstr>IBM Cloud 2015</vt:lpstr>
      <vt:lpstr>Content_Template_1</vt:lpstr>
      <vt:lpstr>1_Content_Template_1</vt:lpstr>
      <vt:lpstr>IBM Stock Trader sample for Kubernetes – Basic</vt:lpstr>
      <vt:lpstr>IBM Stock Trader sample for Kubernetes – with optional pieces</vt:lpstr>
      <vt:lpstr>Stock Trader using hyperscaler services – AWS</vt:lpstr>
      <vt:lpstr>Stock Trader CI/CD – GitHub Actions as pipeline technology</vt:lpstr>
      <vt:lpstr>The “umbrella” operator for the IBM Stock Trader sample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960</cp:revision>
  <cp:lastPrinted>2016-04-22T22:34:10Z</cp:lastPrinted>
  <dcterms:created xsi:type="dcterms:W3CDTF">2015-04-04T16:51:36Z</dcterms:created>
  <dcterms:modified xsi:type="dcterms:W3CDTF">2022-01-31T19:26:44Z</dcterms:modified>
  <cp:category/>
</cp:coreProperties>
</file>